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hivo Black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Classic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Light" panose="00000400000000000000" pitchFamily="2" charset="0"/>
      <p:regular r:id="rId25"/>
      <p:italic r:id="rId26"/>
    </p:embeddedFont>
    <p:embeddedFont>
      <p:font typeface="Montserrat Light Bold" panose="020B0604020202020204" charset="0"/>
      <p:regular r:id="rId27"/>
    </p:embeddedFont>
    <p:embeddedFont>
      <p:font typeface="Open Sauce" panose="020B0604020202020204" charset="0"/>
      <p:regular r:id="rId28"/>
    </p:embeddedFont>
    <p:embeddedFont>
      <p:font typeface="Open Sauce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9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roku#cite_ref-hack_zd_16-0" TargetMode="External"/><Relationship Id="rId3" Type="http://schemas.openxmlformats.org/officeDocument/2006/relationships/hyperlink" Target="https://blog.heroku.com/heroku-review-apps-ga" TargetMode="External"/><Relationship Id="rId7" Type="http://schemas.openxmlformats.org/officeDocument/2006/relationships/hyperlink" Target="https://www.protocol.com/bulletins/heroku-github-cyberattack-passwords-stolen" TargetMode="External"/><Relationship Id="rId2" Type="http://schemas.openxmlformats.org/officeDocument/2006/relationships/hyperlink" Target="https://www.wikieduonline.com/wiki/Heroku_Review_App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eroku#cite_ref-proto_hack_15-1" TargetMode="External"/><Relationship Id="rId11" Type="http://schemas.openxmlformats.org/officeDocument/2006/relationships/hyperlink" Target="https://www.thestack.technology/github-hacked-npm-data-downloaded-in-an-evolving-supply-chain-attack/" TargetMode="External"/><Relationship Id="rId5" Type="http://schemas.openxmlformats.org/officeDocument/2006/relationships/hyperlink" Target="https://en.wikipedia.org/wiki/Heroku#cite_ref-proto_hack_15-0" TargetMode="External"/><Relationship Id="rId10" Type="http://schemas.openxmlformats.org/officeDocument/2006/relationships/hyperlink" Target="https://www.zdnet.com/article/heroku-to-begin-user-password-reset-almost-a-month-after-github-oauth-token-theft/" TargetMode="External"/><Relationship Id="rId4" Type="http://schemas.openxmlformats.org/officeDocument/2006/relationships/hyperlink" Target="https://railsapps.github.io/rails-heroku-tutorial.html" TargetMode="External"/><Relationship Id="rId9" Type="http://schemas.openxmlformats.org/officeDocument/2006/relationships/hyperlink" Target="https://en.wikipedia.org/wiki/Heroku#cite_ref-hack_zd_16-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alifornia" TargetMode="External"/><Relationship Id="rId5" Type="http://schemas.openxmlformats.org/officeDocument/2006/relationships/hyperlink" Target="https://en.wikipedia.org/wiki/San_Francisco" TargetMode="Externa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6687"/>
            <a:ext cx="15489714" cy="10343687"/>
          </a:xfrm>
          <a:custGeom>
            <a:avLst/>
            <a:gdLst/>
            <a:ahLst/>
            <a:cxnLst/>
            <a:rect l="l" t="t" r="r" b="b"/>
            <a:pathLst>
              <a:path w="15489714" h="10343687">
                <a:moveTo>
                  <a:pt x="0" y="0"/>
                </a:moveTo>
                <a:lnTo>
                  <a:pt x="15489714" y="0"/>
                </a:lnTo>
                <a:lnTo>
                  <a:pt x="15489714" y="10343687"/>
                </a:lnTo>
                <a:lnTo>
                  <a:pt x="0" y="1034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377259" y="-56687"/>
            <a:ext cx="8698393" cy="10400373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3388" r="-1607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678596" y="740072"/>
            <a:ext cx="930809" cy="1036030"/>
          </a:xfrm>
          <a:custGeom>
            <a:avLst/>
            <a:gdLst/>
            <a:ahLst/>
            <a:cxnLst/>
            <a:rect l="l" t="t" r="r" b="b"/>
            <a:pathLst>
              <a:path w="930809" h="1036030">
                <a:moveTo>
                  <a:pt x="0" y="0"/>
                </a:moveTo>
                <a:lnTo>
                  <a:pt x="930808" y="0"/>
                </a:lnTo>
                <a:lnTo>
                  <a:pt x="930808" y="1036030"/>
                </a:lnTo>
                <a:lnTo>
                  <a:pt x="0" y="1036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441321" y="4130049"/>
            <a:ext cx="9405358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HEROKU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8152" y="2080902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HEROKU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INTRODUCTION 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1321" y="6182437"/>
            <a:ext cx="9497482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WWW.HEROKU.COM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10957141" y="1642564"/>
            <a:ext cx="7487625" cy="1035043"/>
          </a:xfrm>
          <a:custGeom>
            <a:avLst/>
            <a:gdLst/>
            <a:ahLst/>
            <a:cxnLst/>
            <a:rect l="l" t="t" r="r" b="b"/>
            <a:pathLst>
              <a:path w="7667780" h="1140752">
                <a:moveTo>
                  <a:pt x="0" y="0"/>
                </a:moveTo>
                <a:lnTo>
                  <a:pt x="7667780" y="0"/>
                </a:lnTo>
                <a:lnTo>
                  <a:pt x="7667780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41" t="-86495" r="-202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8949716">
            <a:off x="-45734" y="8032908"/>
            <a:ext cx="5163220" cy="1001522"/>
          </a:xfrm>
          <a:custGeom>
            <a:avLst/>
            <a:gdLst/>
            <a:ahLst/>
            <a:cxnLst/>
            <a:rect l="l" t="t" r="r" b="b"/>
            <a:pathLst>
              <a:path w="5240251" h="1140752">
                <a:moveTo>
                  <a:pt x="0" y="0"/>
                </a:moveTo>
                <a:lnTo>
                  <a:pt x="5240252" y="0"/>
                </a:lnTo>
                <a:lnTo>
                  <a:pt x="5240252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945" t="-86495" r="-406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06092" y="0"/>
            <a:ext cx="7281908" cy="3724270"/>
            <a:chOff x="0" y="0"/>
            <a:chExt cx="6089457" cy="3425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36676" y="2724058"/>
            <a:ext cx="11881425" cy="5457969"/>
          </a:xfrm>
          <a:custGeom>
            <a:avLst/>
            <a:gdLst/>
            <a:ahLst/>
            <a:cxnLst/>
            <a:rect l="l" t="t" r="r" b="b"/>
            <a:pathLst>
              <a:path w="11881425" h="5457969">
                <a:moveTo>
                  <a:pt x="0" y="0"/>
                </a:moveTo>
                <a:lnTo>
                  <a:pt x="11881425" y="0"/>
                </a:lnTo>
                <a:lnTo>
                  <a:pt x="11881425" y="5457968"/>
                </a:lnTo>
                <a:lnTo>
                  <a:pt x="0" y="545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5" r="-248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1468972"/>
            <a:ext cx="1117508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0728" lvl="1" indent="-570364">
              <a:lnSpc>
                <a:spcPts val="7291"/>
              </a:lnSpc>
              <a:buFont typeface="Arial"/>
              <a:buChar char="•"/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HOW HEROKU WORKS?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11030512" y="1654262"/>
            <a:ext cx="7458437" cy="1053979"/>
          </a:xfrm>
          <a:custGeom>
            <a:avLst/>
            <a:gdLst/>
            <a:ahLst/>
            <a:cxnLst/>
            <a:rect l="l" t="t" r="r" b="b"/>
            <a:pathLst>
              <a:path w="7458437" h="1053979">
                <a:moveTo>
                  <a:pt x="0" y="0"/>
                </a:moveTo>
                <a:lnTo>
                  <a:pt x="7458437" y="0"/>
                </a:lnTo>
                <a:lnTo>
                  <a:pt x="7458437" y="1053979"/>
                </a:lnTo>
                <a:lnTo>
                  <a:pt x="0" y="105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74" t="-86495" r="-1666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8949716">
            <a:off x="-98596" y="7976856"/>
            <a:ext cx="5002941" cy="1106043"/>
          </a:xfrm>
          <a:custGeom>
            <a:avLst/>
            <a:gdLst/>
            <a:ahLst/>
            <a:cxnLst/>
            <a:rect l="l" t="t" r="r" b="b"/>
            <a:pathLst>
              <a:path w="4973574" h="1140752">
                <a:moveTo>
                  <a:pt x="0" y="0"/>
                </a:moveTo>
                <a:lnTo>
                  <a:pt x="4973574" y="0"/>
                </a:lnTo>
                <a:lnTo>
                  <a:pt x="4973574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789" t="-86495" r="-4279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06092" y="0"/>
            <a:ext cx="7281908" cy="3724270"/>
            <a:chOff x="0" y="0"/>
            <a:chExt cx="6089457" cy="3425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606715" y="2910627"/>
            <a:ext cx="9319894" cy="5512722"/>
          </a:xfrm>
          <a:custGeom>
            <a:avLst/>
            <a:gdLst/>
            <a:ahLst/>
            <a:cxnLst/>
            <a:rect l="l" t="t" r="r" b="b"/>
            <a:pathLst>
              <a:path w="9319894" h="5512722">
                <a:moveTo>
                  <a:pt x="0" y="0"/>
                </a:moveTo>
                <a:lnTo>
                  <a:pt x="9319894" y="0"/>
                </a:lnTo>
                <a:lnTo>
                  <a:pt x="9319894" y="5512722"/>
                </a:lnTo>
                <a:lnTo>
                  <a:pt x="0" y="5512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318746" y="1468972"/>
            <a:ext cx="11895831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0728" lvl="1" indent="-570364">
              <a:lnSpc>
                <a:spcPts val="7291"/>
              </a:lnSpc>
              <a:buFont typeface="Arial"/>
              <a:buChar char="•"/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SCALING AN APPLICATION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9375">
            <a:off x="11032337" y="1706791"/>
            <a:ext cx="7229417" cy="1001193"/>
          </a:xfrm>
          <a:custGeom>
            <a:avLst/>
            <a:gdLst/>
            <a:ahLst/>
            <a:cxnLst/>
            <a:rect l="l" t="t" r="r" b="b"/>
            <a:pathLst>
              <a:path w="7462734" h="1050615">
                <a:moveTo>
                  <a:pt x="0" y="0"/>
                </a:moveTo>
                <a:lnTo>
                  <a:pt x="7462734" y="0"/>
                </a:lnTo>
                <a:lnTo>
                  <a:pt x="7462734" y="1050616"/>
                </a:lnTo>
                <a:lnTo>
                  <a:pt x="0" y="105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41" t="-86495" r="-163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8949716">
            <a:off x="-97464" y="8054729"/>
            <a:ext cx="5361331" cy="923401"/>
          </a:xfrm>
          <a:custGeom>
            <a:avLst/>
            <a:gdLst/>
            <a:ahLst/>
            <a:cxnLst/>
            <a:rect l="l" t="t" r="r" b="b"/>
            <a:pathLst>
              <a:path w="5475191" h="983769">
                <a:moveTo>
                  <a:pt x="0" y="0"/>
                </a:moveTo>
                <a:lnTo>
                  <a:pt x="5475191" y="0"/>
                </a:lnTo>
                <a:lnTo>
                  <a:pt x="5475191" y="983769"/>
                </a:lnTo>
                <a:lnTo>
                  <a:pt x="0" y="983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95" t="-86495" r="-2967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06092" y="0"/>
            <a:ext cx="7281908" cy="3724270"/>
            <a:chOff x="0" y="0"/>
            <a:chExt cx="6089457" cy="3425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25433" y="3093789"/>
            <a:ext cx="12521613" cy="4794450"/>
          </a:xfrm>
          <a:custGeom>
            <a:avLst/>
            <a:gdLst/>
            <a:ahLst/>
            <a:cxnLst/>
            <a:rect l="l" t="t" r="r" b="b"/>
            <a:pathLst>
              <a:path w="12521613" h="4794450">
                <a:moveTo>
                  <a:pt x="0" y="0"/>
                </a:moveTo>
                <a:lnTo>
                  <a:pt x="12521613" y="0"/>
                </a:lnTo>
                <a:lnTo>
                  <a:pt x="12521613" y="4794450"/>
                </a:lnTo>
                <a:lnTo>
                  <a:pt x="0" y="479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1573814"/>
            <a:ext cx="1117508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0728" lvl="1" indent="-570364">
              <a:lnSpc>
                <a:spcPts val="7291"/>
              </a:lnSpc>
              <a:buFont typeface="Arial"/>
              <a:buChar char="•"/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DEPLOYMENT PROCESS :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10745517" y="1778662"/>
            <a:ext cx="7829624" cy="787297"/>
          </a:xfrm>
          <a:custGeom>
            <a:avLst/>
            <a:gdLst/>
            <a:ahLst/>
            <a:cxnLst/>
            <a:rect l="l" t="t" r="r" b="b"/>
            <a:pathLst>
              <a:path w="8339457" h="1140752">
                <a:moveTo>
                  <a:pt x="0" y="0"/>
                </a:moveTo>
                <a:lnTo>
                  <a:pt x="8339457" y="0"/>
                </a:lnTo>
                <a:lnTo>
                  <a:pt x="8339457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57" t="-86495" r="-1361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06092" y="-109953"/>
            <a:ext cx="7281908" cy="4096074"/>
            <a:chOff x="0" y="0"/>
            <a:chExt cx="6089457" cy="342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3796431" y="2675032"/>
            <a:ext cx="8327268" cy="5983912"/>
          </a:xfrm>
          <a:custGeom>
            <a:avLst/>
            <a:gdLst/>
            <a:ahLst/>
            <a:cxnLst/>
            <a:rect l="l" t="t" r="r" b="b"/>
            <a:pathLst>
              <a:path w="8327268" h="5983912">
                <a:moveTo>
                  <a:pt x="0" y="0"/>
                </a:moveTo>
                <a:lnTo>
                  <a:pt x="8327268" y="0"/>
                </a:lnTo>
                <a:lnTo>
                  <a:pt x="8327268" y="5983912"/>
                </a:lnTo>
                <a:lnTo>
                  <a:pt x="0" y="598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43" r="-1009" b="-124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509200" y="1172243"/>
            <a:ext cx="12223445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0728" lvl="1" indent="-570364">
              <a:lnSpc>
                <a:spcPts val="7291"/>
              </a:lnSpc>
              <a:buFont typeface="Arial"/>
              <a:buChar char="•"/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APPLICATION EXECUTION: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3900" y="1585199"/>
            <a:ext cx="6914453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sng" spc="184">
                <a:solidFill>
                  <a:srgbClr val="010101"/>
                </a:solidFill>
                <a:latin typeface="Archivo Black"/>
              </a:rPr>
              <a:t>TERMINOLOGIES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51906" y="3884838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51906" y="4332560"/>
            <a:ext cx="2246916" cy="115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6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Source Code </a:t>
            </a:r>
          </a:p>
          <a:p>
            <a:pPr algn="ctr">
              <a:lnSpc>
                <a:spcPts val="1806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1806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Dependency</a:t>
            </a:r>
          </a:p>
          <a:p>
            <a:pPr algn="ctr">
              <a:lnSpc>
                <a:spcPts val="1806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1806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Procfile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56687" y="3884838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Procfile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56687" y="4303985"/>
            <a:ext cx="2246916" cy="95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List Process Types</a:t>
            </a:r>
          </a:p>
          <a:p>
            <a:pPr algn="ctr">
              <a:lnSpc>
                <a:spcPts val="1845"/>
              </a:lnSpc>
            </a:pPr>
            <a:r>
              <a:rPr lang="en-US" sz="1318">
                <a:solidFill>
                  <a:srgbClr val="010101"/>
                </a:solidFill>
                <a:latin typeface="Montserrat Light"/>
              </a:rPr>
              <a:t>-</a:t>
            </a:r>
          </a:p>
          <a:p>
            <a:pPr algn="ctr">
              <a:lnSpc>
                <a:spcPts val="1845"/>
              </a:lnSpc>
              <a:spcBef>
                <a:spcPct val="0"/>
              </a:spcBef>
            </a:pPr>
            <a:r>
              <a:rPr lang="en-US" sz="1318">
                <a:solidFill>
                  <a:srgbClr val="010101"/>
                </a:solidFill>
                <a:latin typeface="Montserrat Light"/>
              </a:rPr>
              <a:t>named commands to execute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30802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4895" y="3884838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Buildpack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4895" y="4313510"/>
            <a:ext cx="2246916" cy="55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A set of scripts used for compile slugs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011" y="2950316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73103" y="3884838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Slug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73103" y="4361135"/>
            <a:ext cx="2246916" cy="141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Source code</a:t>
            </a:r>
          </a:p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Compiled Output</a:t>
            </a:r>
          </a:p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fetched dependency</a:t>
            </a:r>
          </a:p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1594"/>
              </a:lnSpc>
            </a:pPr>
            <a:r>
              <a:rPr lang="en-US" sz="1518">
                <a:solidFill>
                  <a:srgbClr val="010101"/>
                </a:solidFill>
                <a:latin typeface="Montserrat Light"/>
              </a:rPr>
              <a:t>language runtime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47219" y="2950316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31311" y="3884838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Config vars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31311" y="4313510"/>
            <a:ext cx="2246916" cy="130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5"/>
              </a:lnSpc>
            </a:pPr>
            <a:r>
              <a:rPr lang="en-US" sz="1418">
                <a:solidFill>
                  <a:srgbClr val="010101"/>
                </a:solidFill>
                <a:latin typeface="Montserrat Light"/>
              </a:rPr>
              <a:t>Customizable Configuration data </a:t>
            </a:r>
          </a:p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EX : Environmental Variable </a:t>
            </a:r>
          </a:p>
          <a:p>
            <a:pPr algn="ctr">
              <a:lnSpc>
                <a:spcPts val="1985"/>
              </a:lnSpc>
              <a:spcBef>
                <a:spcPct val="0"/>
              </a:spcBef>
            </a:pPr>
            <a:endParaRPr lang="en-US" sz="1618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05427" y="2950316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75364" y="6969683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Add-ons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75364" y="7398355"/>
            <a:ext cx="2246916" cy="141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Third-party, Specialized , Value-added cloud services </a:t>
            </a:r>
          </a:p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that can be easily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attached to an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49479" y="6035161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42095" y="6922058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Release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42095" y="7350730"/>
            <a:ext cx="2246916" cy="141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Slug</a:t>
            </a:r>
          </a:p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Config vars</a:t>
            </a:r>
          </a:p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+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add-ons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16210" y="5987536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00303" y="6837727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Dyno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00303" y="7266399"/>
            <a:ext cx="2246916" cy="170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lightweight, isolated , virtualized unix container that provides the </a:t>
            </a:r>
          </a:p>
          <a:p>
            <a:pPr algn="ctr">
              <a:lnSpc>
                <a:spcPts val="2265"/>
              </a:lnSpc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environment required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to run an app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4418" y="5903206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71119" y="6837727"/>
            <a:ext cx="2246916" cy="3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087" spc="-41">
                <a:solidFill>
                  <a:srgbClr val="010101"/>
                </a:solidFill>
                <a:latin typeface="Montserrat Light Bold"/>
              </a:rPr>
              <a:t>Scaling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71119" y="7266399"/>
            <a:ext cx="2246916" cy="113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8">
                <a:solidFill>
                  <a:srgbClr val="010101"/>
                </a:solidFill>
                <a:latin typeface="Montserrat Light"/>
              </a:rPr>
              <a:t>An application involves varying the number of dynos of each process type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45234" y="5903206"/>
            <a:ext cx="898685" cy="8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515" y="3116020"/>
            <a:ext cx="15404971" cy="558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05" lvl="1" indent="-293453" algn="just">
              <a:lnSpc>
                <a:spcPts val="4865"/>
              </a:lnSpc>
              <a:buFont typeface="Arial"/>
              <a:buChar char="•"/>
            </a:pPr>
            <a:r>
              <a:rPr lang="en-US" sz="2718" spc="24">
                <a:solidFill>
                  <a:srgbClr val="000000"/>
                </a:solidFill>
                <a:latin typeface="Montserrat Light"/>
                <a:hlinkClick r:id="rId2" tooltip="https://www.wikieduonline.com/wiki/Heroku_Review_Apps"/>
              </a:rPr>
              <a:t>"Heroku Review Apps - wikieduonline"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.</a:t>
            </a:r>
          </a:p>
          <a:p>
            <a:pPr marL="586905" lvl="1" indent="-293453" algn="just">
              <a:lnSpc>
                <a:spcPts val="4865"/>
              </a:lnSpc>
              <a:buFont typeface="Arial"/>
              <a:buChar char="•"/>
            </a:pPr>
            <a:r>
              <a:rPr lang="en-US" sz="2718" spc="24">
                <a:solidFill>
                  <a:srgbClr val="000000"/>
                </a:solidFill>
                <a:latin typeface="Montserrat Light"/>
                <a:hlinkClick r:id="rId3" tooltip="https://blog.heroku.com/heroku-review-apps-ga"/>
              </a:rPr>
              <a:t>"Heroku Review Apps now Generally Available"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. blog.heroku.com. 18 April 2016.</a:t>
            </a:r>
          </a:p>
          <a:p>
            <a:pPr marL="586905" lvl="1" indent="-293453" algn="just">
              <a:lnSpc>
                <a:spcPts val="4865"/>
              </a:lnSpc>
              <a:buFont typeface="Arial"/>
              <a:buChar char="•"/>
            </a:pPr>
            <a:r>
              <a:rPr lang="en-US" sz="2718" spc="24">
                <a:solidFill>
                  <a:srgbClr val="000000"/>
                </a:solidFill>
                <a:latin typeface="Montserrat Light"/>
              </a:rPr>
              <a:t> </a:t>
            </a:r>
            <a:r>
              <a:rPr lang="en-US" sz="2718" spc="24">
                <a:solidFill>
                  <a:srgbClr val="000000"/>
                </a:solidFill>
                <a:latin typeface="Montserrat Light"/>
                <a:hlinkClick r:id="rId4" tooltip="https://railsapps.github.io/rails-heroku-tutorial.html"/>
              </a:rPr>
              <a:t>"Rails Heroku Tutorial"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. RailsApps Project. Retrieved March 2, 2016.</a:t>
            </a:r>
          </a:p>
          <a:p>
            <a:pPr marL="651674" lvl="1" indent="-325837" algn="just">
              <a:lnSpc>
                <a:spcPts val="5402"/>
              </a:lnSpc>
              <a:buFont typeface="Arial"/>
              <a:buChar char="•"/>
            </a:pPr>
            <a:r>
              <a:rPr lang="en-US" sz="3018" spc="27">
                <a:solidFill>
                  <a:srgbClr val="000000"/>
                </a:solidFill>
                <a:latin typeface="Montserrat Light"/>
                <a:hlinkClick r:id="rId5" tooltip="https://en.wikipedia.org/wiki/Heroku#cite_ref-proto_hack_15-0"/>
              </a:rPr>
              <a:t>Jump up to:a</a:t>
            </a:r>
            <a:r>
              <a:rPr lang="en-US" sz="3018" spc="27">
                <a:solidFill>
                  <a:srgbClr val="000000"/>
                </a:solidFill>
                <a:latin typeface="Montserrat Light"/>
              </a:rPr>
              <a:t> </a:t>
            </a:r>
            <a:r>
              <a:rPr lang="en-US" sz="3018" spc="27">
                <a:solidFill>
                  <a:srgbClr val="000000"/>
                </a:solidFill>
                <a:latin typeface="Montserrat Light"/>
                <a:hlinkClick r:id="rId6" tooltip="https://en.wikipedia.org/wiki/Heroku#cite_ref-proto_hack_15-1"/>
              </a:rPr>
              <a:t>b</a:t>
            </a:r>
            <a:r>
              <a:rPr lang="en-US" sz="3018" spc="27">
                <a:solidFill>
                  <a:srgbClr val="000000"/>
                </a:solidFill>
                <a:latin typeface="Montserrat Light"/>
              </a:rPr>
              <a:t> Alspach, Kyle. </a:t>
            </a:r>
            <a:r>
              <a:rPr lang="en-US" sz="3018" spc="27">
                <a:solidFill>
                  <a:srgbClr val="000000"/>
                </a:solidFill>
                <a:latin typeface="Montserrat Light"/>
                <a:hlinkClick r:id="rId7" tooltip="https://www.protocol.com/bulletins/heroku-github-cyberattack-passwords-stolen"/>
              </a:rPr>
              <a:t>"Heroku-GitHub cyberattack included stolen customer passwords - Protocol"</a:t>
            </a:r>
            <a:r>
              <a:rPr lang="en-US" sz="3018" spc="27">
                <a:solidFill>
                  <a:srgbClr val="000000"/>
                </a:solidFill>
                <a:latin typeface="Montserrat Light"/>
              </a:rPr>
              <a:t>. Retrieved 2023-07-29.</a:t>
            </a:r>
          </a:p>
          <a:p>
            <a:pPr marL="586905" lvl="1" indent="-293453" algn="just">
              <a:lnSpc>
                <a:spcPts val="4865"/>
              </a:lnSpc>
              <a:buFont typeface="Arial"/>
              <a:buChar char="•"/>
            </a:pPr>
            <a:r>
              <a:rPr lang="en-US" sz="2718" spc="24">
                <a:solidFill>
                  <a:srgbClr val="000000"/>
                </a:solidFill>
                <a:latin typeface="Montserrat Light"/>
                <a:hlinkClick r:id="rId8" tooltip="https://en.wikipedia.org/wiki/Heroku#cite_ref-hack_zd_16-0"/>
              </a:rPr>
              <a:t>Jump up to:a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 </a:t>
            </a:r>
            <a:r>
              <a:rPr lang="en-US" sz="2718" spc="24">
                <a:solidFill>
                  <a:srgbClr val="000000"/>
                </a:solidFill>
                <a:latin typeface="Montserrat Light"/>
                <a:hlinkClick r:id="rId9" tooltip="https://en.wikipedia.org/wiki/Heroku#cite_ref-hack_zd_16-1"/>
              </a:rPr>
              <a:t>b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 Duckett, Chris. </a:t>
            </a:r>
            <a:r>
              <a:rPr lang="en-US" sz="2718" spc="24">
                <a:solidFill>
                  <a:srgbClr val="000000"/>
                </a:solidFill>
                <a:latin typeface="Montserrat Light"/>
                <a:hlinkClick r:id="rId10" tooltip="https://www.zdnet.com/article/heroku-to-begin-user-password-reset-almost-a-month-after-github-oauth-token-theft/"/>
              </a:rPr>
              <a:t>"Heroku to begin user password reset almost a month after GitHub OAuth token theft"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. ZDNET. Retrieved 2023-07-29.</a:t>
            </a:r>
          </a:p>
          <a:p>
            <a:pPr marL="586905" lvl="1" indent="-293453" algn="just">
              <a:lnSpc>
                <a:spcPts val="4865"/>
              </a:lnSpc>
              <a:buFont typeface="Arial"/>
              <a:buChar char="•"/>
            </a:pPr>
            <a:r>
              <a:rPr lang="en-US" sz="2718" spc="24">
                <a:solidFill>
                  <a:srgbClr val="000000"/>
                </a:solidFill>
                <a:latin typeface="Montserrat Light"/>
                <a:hlinkClick r:id="rId11" tooltip="https://www.thestack.technology/github-hacked-npm-data-downloaded-in-an-evolving-supply-chain-attack/"/>
              </a:rPr>
              <a:t>"GitHub hacked, npm data stolen after Heroku, Travis-CI tokens abused"</a:t>
            </a:r>
            <a:r>
              <a:rPr lang="en-US" sz="2718" spc="24">
                <a:solidFill>
                  <a:srgbClr val="000000"/>
                </a:solidFill>
                <a:latin typeface="Montserrat Light"/>
              </a:rPr>
              <a:t>. The Stack. 2022-04-19. Retrieved 2023-07-29.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14536" y="1163570"/>
            <a:ext cx="7494836" cy="155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00000"/>
                </a:solidFill>
                <a:latin typeface="Archivo Black"/>
              </a:rPr>
              <a:t>References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270755"/>
            <a:ext cx="15621000" cy="4770883"/>
            <a:chOff x="-2727077" y="2389116"/>
            <a:chExt cx="20828000" cy="6361176"/>
          </a:xfrm>
        </p:grpSpPr>
        <p:sp>
          <p:nvSpPr>
            <p:cNvPr id="3" name="TextBox 3"/>
            <p:cNvSpPr txBox="1"/>
            <p:nvPr/>
          </p:nvSpPr>
          <p:spPr>
            <a:xfrm>
              <a:off x="-2727077" y="2389116"/>
              <a:ext cx="20828000" cy="35083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13800" dirty="0">
                  <a:latin typeface="Bukhari Script Bold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21084639">
              <a:off x="1792626" y="5247538"/>
              <a:ext cx="12434518" cy="350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endParaRPr lang="en-US" sz="20210" dirty="0">
                <a:solidFill>
                  <a:srgbClr val="F6F3E4"/>
                </a:solidFill>
                <a:latin typeface="Bukhari Script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10642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681680">
            <a:off x="12228285" y="1700628"/>
            <a:ext cx="6149100" cy="436758"/>
          </a:xfrm>
          <a:custGeom>
            <a:avLst/>
            <a:gdLst/>
            <a:ahLst/>
            <a:cxnLst/>
            <a:rect l="l" t="t" r="r" b="b"/>
            <a:pathLst>
              <a:path w="6744760" h="1085432">
                <a:moveTo>
                  <a:pt x="0" y="0"/>
                </a:moveTo>
                <a:lnTo>
                  <a:pt x="6744760" y="0"/>
                </a:lnTo>
                <a:lnTo>
                  <a:pt x="6744760" y="1085432"/>
                </a:lnTo>
                <a:lnTo>
                  <a:pt x="0" y="1085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241" t="-86495" r="-217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8949716">
            <a:off x="-204776" y="8166432"/>
            <a:ext cx="5673045" cy="717230"/>
          </a:xfrm>
          <a:custGeom>
            <a:avLst/>
            <a:gdLst/>
            <a:ahLst/>
            <a:cxnLst/>
            <a:rect l="l" t="t" r="r" b="b"/>
            <a:pathLst>
              <a:path w="6106740" h="1140752">
                <a:moveTo>
                  <a:pt x="0" y="0"/>
                </a:moveTo>
                <a:lnTo>
                  <a:pt x="6106741" y="0"/>
                </a:lnTo>
                <a:lnTo>
                  <a:pt x="6106741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63" t="-86495" r="-318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36756" y="1468972"/>
            <a:ext cx="953701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id="6" name="Freeform 6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3301345" y="3322618"/>
            <a:ext cx="5231256" cy="1761958"/>
            <a:chOff x="0" y="0"/>
            <a:chExt cx="1495241" cy="5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5241" cy="503617"/>
            </a:xfrm>
            <a:custGeom>
              <a:avLst/>
              <a:gdLst/>
              <a:ahLst/>
              <a:cxnLst/>
              <a:rect l="l" t="t" r="r" b="b"/>
              <a:pathLst>
                <a:path w="1495241" h="503617">
                  <a:moveTo>
                    <a:pt x="19239" y="0"/>
                  </a:moveTo>
                  <a:lnTo>
                    <a:pt x="1476002" y="0"/>
                  </a:lnTo>
                  <a:cubicBezTo>
                    <a:pt x="1486627" y="0"/>
                    <a:pt x="1495241" y="8614"/>
                    <a:pt x="1495241" y="19239"/>
                  </a:cubicBezTo>
                  <a:lnTo>
                    <a:pt x="1495241" y="484378"/>
                  </a:lnTo>
                  <a:cubicBezTo>
                    <a:pt x="1495241" y="495004"/>
                    <a:pt x="1486627" y="503617"/>
                    <a:pt x="1476002" y="503617"/>
                  </a:cubicBezTo>
                  <a:lnTo>
                    <a:pt x="19239" y="503617"/>
                  </a:lnTo>
                  <a:cubicBezTo>
                    <a:pt x="8614" y="503617"/>
                    <a:pt x="0" y="495004"/>
                    <a:pt x="0" y="484378"/>
                  </a:cubicBezTo>
                  <a:lnTo>
                    <a:pt x="0" y="19239"/>
                  </a:lnTo>
                  <a:cubicBezTo>
                    <a:pt x="0" y="8614"/>
                    <a:pt x="8614" y="0"/>
                    <a:pt x="19239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95241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2620" r="223" b="-1262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16135" y="3322618"/>
            <a:ext cx="5127868" cy="1761958"/>
            <a:chOff x="0" y="0"/>
            <a:chExt cx="1465690" cy="5036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5690" cy="503617"/>
            </a:xfrm>
            <a:custGeom>
              <a:avLst/>
              <a:gdLst/>
              <a:ahLst/>
              <a:cxnLst/>
              <a:rect l="l" t="t" r="r" b="b"/>
              <a:pathLst>
                <a:path w="1465690" h="503617">
                  <a:moveTo>
                    <a:pt x="19627" y="0"/>
                  </a:moveTo>
                  <a:lnTo>
                    <a:pt x="1446063" y="0"/>
                  </a:lnTo>
                  <a:cubicBezTo>
                    <a:pt x="1456902" y="0"/>
                    <a:pt x="1465690" y="8787"/>
                    <a:pt x="1465690" y="19627"/>
                  </a:cubicBezTo>
                  <a:lnTo>
                    <a:pt x="1465690" y="483990"/>
                  </a:lnTo>
                  <a:cubicBezTo>
                    <a:pt x="1465690" y="494830"/>
                    <a:pt x="1456902" y="503617"/>
                    <a:pt x="1446063" y="503617"/>
                  </a:cubicBezTo>
                  <a:lnTo>
                    <a:pt x="19627" y="503617"/>
                  </a:lnTo>
                  <a:cubicBezTo>
                    <a:pt x="8787" y="503617"/>
                    <a:pt x="0" y="494830"/>
                    <a:pt x="0" y="483990"/>
                  </a:cubicBezTo>
                  <a:lnTo>
                    <a:pt x="0" y="19627"/>
                  </a:lnTo>
                  <a:cubicBezTo>
                    <a:pt x="0" y="8787"/>
                    <a:pt x="8787" y="0"/>
                    <a:pt x="19627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65690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64215" y="3952318"/>
            <a:ext cx="2282831" cy="34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1"/>
              </a:lnSpc>
              <a:spcBef>
                <a:spcPct val="0"/>
              </a:spcBef>
            </a:pPr>
            <a:r>
              <a:rPr lang="en-US" sz="1887" u="none" strike="noStrike" spc="-37">
                <a:solidFill>
                  <a:srgbClr val="FFFFFF"/>
                </a:solidFill>
                <a:latin typeface="Montserrat Light Bold"/>
              </a:rPr>
              <a:t>Ganesh Waman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0827" r="223" b="-2250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301345" y="6108451"/>
            <a:ext cx="5231256" cy="1761958"/>
            <a:chOff x="0" y="0"/>
            <a:chExt cx="1495241" cy="5036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95241" cy="503617"/>
            </a:xfrm>
            <a:custGeom>
              <a:avLst/>
              <a:gdLst/>
              <a:ahLst/>
              <a:cxnLst/>
              <a:rect l="l" t="t" r="r" b="b"/>
              <a:pathLst>
                <a:path w="1495241" h="503617">
                  <a:moveTo>
                    <a:pt x="19239" y="0"/>
                  </a:moveTo>
                  <a:lnTo>
                    <a:pt x="1476002" y="0"/>
                  </a:lnTo>
                  <a:cubicBezTo>
                    <a:pt x="1486627" y="0"/>
                    <a:pt x="1495241" y="8614"/>
                    <a:pt x="1495241" y="19239"/>
                  </a:cubicBezTo>
                  <a:lnTo>
                    <a:pt x="1495241" y="484378"/>
                  </a:lnTo>
                  <a:cubicBezTo>
                    <a:pt x="1495241" y="495004"/>
                    <a:pt x="1486627" y="503617"/>
                    <a:pt x="1476002" y="503617"/>
                  </a:cubicBezTo>
                  <a:lnTo>
                    <a:pt x="19239" y="503617"/>
                  </a:lnTo>
                  <a:cubicBezTo>
                    <a:pt x="8614" y="503617"/>
                    <a:pt x="0" y="495004"/>
                    <a:pt x="0" y="484378"/>
                  </a:cubicBezTo>
                  <a:lnTo>
                    <a:pt x="0" y="19239"/>
                  </a:lnTo>
                  <a:cubicBezTo>
                    <a:pt x="0" y="8614"/>
                    <a:pt x="8614" y="0"/>
                    <a:pt x="19239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95241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2282138" y="5772323"/>
            <a:ext cx="2320061" cy="2310998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785" r="223" b="-178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16135" y="6108451"/>
            <a:ext cx="5127868" cy="1761958"/>
            <a:chOff x="0" y="0"/>
            <a:chExt cx="1465690" cy="50361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65690" cy="503617"/>
            </a:xfrm>
            <a:custGeom>
              <a:avLst/>
              <a:gdLst/>
              <a:ahLst/>
              <a:cxnLst/>
              <a:rect l="l" t="t" r="r" b="b"/>
              <a:pathLst>
                <a:path w="1465690" h="503617">
                  <a:moveTo>
                    <a:pt x="19627" y="0"/>
                  </a:moveTo>
                  <a:lnTo>
                    <a:pt x="1446063" y="0"/>
                  </a:lnTo>
                  <a:cubicBezTo>
                    <a:pt x="1456902" y="0"/>
                    <a:pt x="1465690" y="8787"/>
                    <a:pt x="1465690" y="19627"/>
                  </a:cubicBezTo>
                  <a:lnTo>
                    <a:pt x="1465690" y="483990"/>
                  </a:lnTo>
                  <a:cubicBezTo>
                    <a:pt x="1465690" y="494830"/>
                    <a:pt x="1456902" y="503617"/>
                    <a:pt x="1446063" y="503617"/>
                  </a:cubicBezTo>
                  <a:lnTo>
                    <a:pt x="19627" y="503617"/>
                  </a:lnTo>
                  <a:cubicBezTo>
                    <a:pt x="8787" y="503617"/>
                    <a:pt x="0" y="494830"/>
                    <a:pt x="0" y="483990"/>
                  </a:cubicBezTo>
                  <a:lnTo>
                    <a:pt x="0" y="19627"/>
                  </a:lnTo>
                  <a:cubicBezTo>
                    <a:pt x="0" y="8787"/>
                    <a:pt x="8787" y="0"/>
                    <a:pt x="19627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465690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5328" r="223" b="-2466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0" y="7097814"/>
            <a:ext cx="5669664" cy="3189186"/>
            <a:chOff x="0" y="0"/>
            <a:chExt cx="6089457" cy="34253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8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1982204" y="0"/>
            <a:ext cx="6316618" cy="3217818"/>
            <a:chOff x="0" y="0"/>
            <a:chExt cx="6089457" cy="34253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9"/>
              <a:stretch>
                <a:fillRect t="-5555" b="-55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155182" y="3952318"/>
            <a:ext cx="2282831" cy="34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Vikram  Biradar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83410" y="6805297"/>
            <a:ext cx="2826376" cy="3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Ajinkya Deshmukh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364215" y="6889722"/>
            <a:ext cx="2282831" cy="34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Disha Surve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673953"/>
          </a:xfrm>
          <a:custGeom>
            <a:avLst/>
            <a:gdLst/>
            <a:ahLst/>
            <a:cxnLst/>
            <a:rect l="l" t="t" r="r" b="b"/>
            <a:pathLst>
              <a:path w="18270100" h="4673953">
                <a:moveTo>
                  <a:pt x="0" y="0"/>
                </a:moveTo>
                <a:lnTo>
                  <a:pt x="18270100" y="0"/>
                </a:lnTo>
                <a:lnTo>
                  <a:pt x="18270100" y="4673953"/>
                </a:lnTo>
                <a:lnTo>
                  <a:pt x="0" y="4673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07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697181" y="1287855"/>
            <a:ext cx="10277874" cy="189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1"/>
              </a:lnSpc>
            </a:pPr>
            <a:r>
              <a:rPr lang="en-US" sz="11189" spc="89" dirty="0">
                <a:solidFill>
                  <a:srgbClr val="000000"/>
                </a:solidFill>
                <a:latin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58011"/>
            <a:ext cx="2743420" cy="39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 spc="227">
                <a:solidFill>
                  <a:srgbClr val="231F20"/>
                </a:solidFill>
                <a:latin typeface="Montserrat Light"/>
              </a:rPr>
              <a:t>Heroku Histrory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Heroku’s 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776" y="5967536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Cloud Computing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5402" y="802876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HOW heroku WORKS?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72597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SCALING AN APPLICATION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7894" y="802876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APPLICATION EXECUTION: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1726" y="8072597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Terminologies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799" y="1028700"/>
            <a:ext cx="12603828" cy="1800093"/>
            <a:chOff x="0" y="0"/>
            <a:chExt cx="3319527" cy="474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9527" cy="474098"/>
            </a:xfrm>
            <a:custGeom>
              <a:avLst/>
              <a:gdLst/>
              <a:ahLst/>
              <a:cxnLst/>
              <a:rect l="l" t="t" r="r" b="b"/>
              <a:pathLst>
                <a:path w="3319527" h="474098">
                  <a:moveTo>
                    <a:pt x="3116327" y="0"/>
                  </a:moveTo>
                  <a:lnTo>
                    <a:pt x="0" y="0"/>
                  </a:lnTo>
                  <a:lnTo>
                    <a:pt x="0" y="474098"/>
                  </a:lnTo>
                  <a:lnTo>
                    <a:pt x="3116327" y="474098"/>
                  </a:lnTo>
                  <a:lnTo>
                    <a:pt x="3319527" y="237049"/>
                  </a:lnTo>
                  <a:lnTo>
                    <a:pt x="3116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05227" cy="502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5483">
            <a:off x="6862244" y="4306301"/>
            <a:ext cx="12686329" cy="1591351"/>
          </a:xfrm>
          <a:custGeom>
            <a:avLst/>
            <a:gdLst/>
            <a:ahLst/>
            <a:cxnLst/>
            <a:rect l="l" t="t" r="r" b="b"/>
            <a:pathLst>
              <a:path w="12686329" h="1591351">
                <a:moveTo>
                  <a:pt x="0" y="0"/>
                </a:moveTo>
                <a:lnTo>
                  <a:pt x="12686329" y="0"/>
                </a:lnTo>
                <a:lnTo>
                  <a:pt x="12686329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4" t="-86495" r="-1265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28234" r="-4051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43660" y="4076854"/>
            <a:ext cx="10665403" cy="530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824" lvl="1" indent="-378412">
              <a:lnSpc>
                <a:spcPts val="5293"/>
              </a:lnSpc>
              <a:buFont typeface="Arial"/>
              <a:buChar char="•"/>
            </a:pPr>
            <a:r>
              <a:rPr lang="en-US" sz="3505" spc="343">
                <a:solidFill>
                  <a:srgbClr val="231F20"/>
                </a:solidFill>
                <a:latin typeface="Montserrat Light"/>
              </a:rPr>
              <a:t>Heroku is a cloud platform that supports several programming languages.</a:t>
            </a:r>
          </a:p>
          <a:p>
            <a:pPr marL="756824" lvl="1" indent="-378412">
              <a:lnSpc>
                <a:spcPts val="5293"/>
              </a:lnSpc>
              <a:buFont typeface="Arial"/>
              <a:buChar char="•"/>
            </a:pPr>
            <a:r>
              <a:rPr lang="en-US" sz="3505" spc="343">
                <a:solidFill>
                  <a:srgbClr val="231F20"/>
                </a:solidFill>
                <a:latin typeface="Montserrat Light"/>
              </a:rPr>
              <a:t>The name “Heroku” is a combination of two words, “heroic” and “haiku”. </a:t>
            </a:r>
          </a:p>
          <a:p>
            <a:pPr marL="756824" lvl="1" indent="-378412" algn="l">
              <a:lnSpc>
                <a:spcPts val="5293"/>
              </a:lnSpc>
              <a:buFont typeface="Arial"/>
              <a:buChar char="•"/>
            </a:pPr>
            <a:r>
              <a:rPr lang="en-US" sz="3505" spc="343">
                <a:solidFill>
                  <a:srgbClr val="231F20"/>
                </a:solidFill>
                <a:latin typeface="Montserrat Light"/>
              </a:rPr>
              <a:t>The creators chose this name because it sounds similar to the Japanese word “hiroku”, which means “widely”.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7849" y="1304859"/>
            <a:ext cx="7941123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844104">
            <a:off x="7925627" y="2601587"/>
            <a:ext cx="10752995" cy="1426670"/>
          </a:xfrm>
          <a:custGeom>
            <a:avLst/>
            <a:gdLst/>
            <a:ahLst/>
            <a:cxnLst/>
            <a:rect l="l" t="t" r="r" b="b"/>
            <a:pathLst>
              <a:path w="10752995" h="1426670">
                <a:moveTo>
                  <a:pt x="0" y="0"/>
                </a:moveTo>
                <a:lnTo>
                  <a:pt x="10752995" y="0"/>
                </a:lnTo>
                <a:lnTo>
                  <a:pt x="10752995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50" t="-86495" r="-1063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929719" y="0"/>
            <a:ext cx="10358281" cy="5826534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2734" b="-27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736459"/>
            <a:ext cx="8977609" cy="9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84"/>
              </a:lnSpc>
              <a:spcBef>
                <a:spcPct val="0"/>
              </a:spcBef>
            </a:pPr>
            <a:r>
              <a:rPr lang="en-US" sz="5858" spc="205">
                <a:solidFill>
                  <a:srgbClr val="010101"/>
                </a:solidFill>
                <a:latin typeface="Archivo Black"/>
              </a:rPr>
              <a:t>HEROKU HISTORY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6248" y="5605901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03324"/>
            <a:ext cx="10876124" cy="361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442" lvl="1" indent="-358221">
              <a:lnSpc>
                <a:spcPts val="8196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Montserrat Light"/>
              </a:rPr>
              <a:t>Founded in 2007</a:t>
            </a:r>
          </a:p>
          <a:p>
            <a:pPr marL="716442" lvl="1" indent="-358221">
              <a:lnSpc>
                <a:spcPts val="8196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Montserrat Light"/>
              </a:rPr>
              <a:t>James Lindenbaum, Adam Wiggins, Orion Henry</a:t>
            </a:r>
          </a:p>
          <a:p>
            <a:pPr marL="716442" lvl="1" indent="-358221">
              <a:lnSpc>
                <a:spcPts val="8196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Montserrat Light"/>
                <a:hlinkClick r:id="rId5" tooltip="https://en.wikipedia.org/wiki/San_Francisco"/>
              </a:rPr>
              <a:t>San Francisco</a:t>
            </a:r>
            <a:r>
              <a:rPr lang="en-US" sz="3318">
                <a:solidFill>
                  <a:srgbClr val="000000"/>
                </a:solidFill>
                <a:latin typeface="Montserrat Light"/>
              </a:rPr>
              <a:t>, </a:t>
            </a:r>
            <a:r>
              <a:rPr lang="en-US" sz="3318">
                <a:solidFill>
                  <a:srgbClr val="000000"/>
                </a:solidFill>
                <a:latin typeface="Montserrat Light"/>
                <a:hlinkClick r:id="rId6" tooltip="https://en.wikipedia.org/wiki/California"/>
              </a:rPr>
              <a:t>California</a:t>
            </a:r>
          </a:p>
          <a:p>
            <a:pPr>
              <a:lnSpc>
                <a:spcPts val="3997"/>
              </a:lnSpc>
            </a:pPr>
            <a:endParaRPr lang="en-US" sz="3318">
              <a:solidFill>
                <a:srgbClr val="000000"/>
              </a:solidFill>
              <a:latin typeface="Montserrat Light"/>
              <a:hlinkClick r:id="rId6" tooltip="https://en.wikipedia.org/wiki/Californ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11165097" y="1589710"/>
            <a:ext cx="7293103" cy="1140752"/>
          </a:xfrm>
          <a:custGeom>
            <a:avLst/>
            <a:gdLst/>
            <a:ahLst/>
            <a:cxnLst/>
            <a:rect l="l" t="t" r="r" b="b"/>
            <a:pathLst>
              <a:path w="7293103" h="1140752">
                <a:moveTo>
                  <a:pt x="0" y="0"/>
                </a:moveTo>
                <a:lnTo>
                  <a:pt x="7293103" y="0"/>
                </a:lnTo>
                <a:lnTo>
                  <a:pt x="7293103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18" t="-86495" r="-212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8949716">
            <a:off x="-59281" y="8119395"/>
            <a:ext cx="5533913" cy="806217"/>
          </a:xfrm>
          <a:custGeom>
            <a:avLst/>
            <a:gdLst/>
            <a:ahLst/>
            <a:cxnLst/>
            <a:rect l="l" t="t" r="r" b="b"/>
            <a:pathLst>
              <a:path w="5922179" h="1140752">
                <a:moveTo>
                  <a:pt x="0" y="0"/>
                </a:moveTo>
                <a:lnTo>
                  <a:pt x="5922179" y="0"/>
                </a:lnTo>
                <a:lnTo>
                  <a:pt x="592217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52" t="-86495" r="-359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043205" y="1870543"/>
            <a:ext cx="953701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WHAT IS HEROKU?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06092" y="-82244"/>
            <a:ext cx="7281908" cy="4096074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6939" b="-69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43205" y="3775705"/>
            <a:ext cx="11035010" cy="36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9694" lvl="1" indent="-459847">
              <a:lnSpc>
                <a:spcPts val="7667"/>
              </a:lnSpc>
              <a:buFont typeface="Arial"/>
              <a:buChar char="•"/>
            </a:pPr>
            <a:r>
              <a:rPr lang="en-US" sz="4259" dirty="0">
                <a:solidFill>
                  <a:srgbClr val="000000"/>
                </a:solidFill>
                <a:latin typeface="Open Sauce Bold"/>
              </a:rPr>
              <a:t>Heroku - PAAS</a:t>
            </a:r>
          </a:p>
          <a:p>
            <a:pPr marL="919694" lvl="1" indent="-459847" algn="ctr">
              <a:lnSpc>
                <a:spcPts val="7667"/>
              </a:lnSpc>
              <a:buFont typeface="Arial"/>
              <a:buChar char="•"/>
            </a:pPr>
            <a:r>
              <a:rPr lang="en-US" sz="4259" dirty="0">
                <a:solidFill>
                  <a:srgbClr val="000000"/>
                </a:solidFill>
                <a:latin typeface="Open Sauce Bold"/>
              </a:rPr>
              <a:t>Deploy, Manage , Scale Modern Apps</a:t>
            </a:r>
          </a:p>
          <a:p>
            <a:pPr marL="919694" lvl="1" indent="-459847">
              <a:lnSpc>
                <a:spcPts val="7667"/>
              </a:lnSpc>
              <a:buFont typeface="Arial"/>
              <a:buChar char="•"/>
            </a:pPr>
            <a:r>
              <a:rPr lang="en-US" sz="4259" dirty="0">
                <a:solidFill>
                  <a:srgbClr val="000000"/>
                </a:solidFill>
                <a:latin typeface="Open Sauce Bold"/>
              </a:rPr>
              <a:t>Hosted  on Amazons EC2 </a:t>
            </a:r>
          </a:p>
          <a:p>
            <a:pPr algn="ctr">
              <a:lnSpc>
                <a:spcPts val="5537"/>
              </a:lnSpc>
              <a:spcBef>
                <a:spcPct val="0"/>
              </a:spcBef>
            </a:pPr>
            <a:r>
              <a:rPr lang="en-US" sz="4259" dirty="0">
                <a:solidFill>
                  <a:srgbClr val="000000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4998" y="8074705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64998" y="5555274"/>
            <a:ext cx="2541588" cy="254158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4989" b="-498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8636219" y="462671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764998" y="2085122"/>
            <a:ext cx="2541588" cy="254158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6193" b="-61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1084736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3545153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b="-1853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54396" y="957365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249561" y="7164839"/>
            <a:ext cx="2408817" cy="240881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9" r="-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54396" y="6073815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249561" y="3664998"/>
            <a:ext cx="2408817" cy="240881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45714" r="-4571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054396" y="266915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193312" y="260338"/>
            <a:ext cx="2408817" cy="240881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488853" y="7876825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488853" y="5203360"/>
            <a:ext cx="2799147" cy="279914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468003" y="462671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488853" y="1845872"/>
            <a:ext cx="2799147" cy="279914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57164" r="-5716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/>
          <p:cNvSpPr/>
          <p:nvPr/>
        </p:nvSpPr>
        <p:spPr>
          <a:xfrm>
            <a:off x="3958457" y="1464746"/>
            <a:ext cx="930809" cy="1036030"/>
          </a:xfrm>
          <a:custGeom>
            <a:avLst/>
            <a:gdLst/>
            <a:ahLst/>
            <a:cxnLst/>
            <a:rect l="l" t="t" r="r" b="b"/>
            <a:pathLst>
              <a:path w="930809" h="1036030">
                <a:moveTo>
                  <a:pt x="0" y="0"/>
                </a:moveTo>
                <a:lnTo>
                  <a:pt x="930809" y="0"/>
                </a:lnTo>
                <a:lnTo>
                  <a:pt x="930809" y="1036031"/>
                </a:lnTo>
                <a:lnTo>
                  <a:pt x="0" y="1036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1309278" y="3930970"/>
            <a:ext cx="6229167" cy="289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OFFICIALLY SUPPORTED LANGUAGE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08013" y="2672955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HEROKU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34" y="0"/>
            <a:ext cx="18262966" cy="10623115"/>
          </a:xfrm>
          <a:custGeom>
            <a:avLst/>
            <a:gdLst/>
            <a:ahLst/>
            <a:cxnLst/>
            <a:rect l="l" t="t" r="r" b="b"/>
            <a:pathLst>
              <a:path w="18262966" h="10623115">
                <a:moveTo>
                  <a:pt x="0" y="0"/>
                </a:moveTo>
                <a:lnTo>
                  <a:pt x="18262966" y="0"/>
                </a:lnTo>
                <a:lnTo>
                  <a:pt x="18262966" y="10623115"/>
                </a:lnTo>
                <a:lnTo>
                  <a:pt x="0" y="10623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5" b="-9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528564"/>
            <a:ext cx="3086100" cy="507624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 Bold"/>
                </a:rPr>
                <a:t>Heroku Platform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528564"/>
            <a:ext cx="3086100" cy="507624"/>
            <a:chOff x="0" y="0"/>
            <a:chExt cx="812800" cy="133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 Bold"/>
                </a:rPr>
                <a:t>Heroku Data Services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379508"/>
            <a:ext cx="3086100" cy="703910"/>
            <a:chOff x="0" y="-17687"/>
            <a:chExt cx="812800" cy="1622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7687"/>
              <a:ext cx="812800" cy="162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Montserrat Classic"/>
                </a:rPr>
                <a:t>Heroku Developer Tools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528564"/>
            <a:ext cx="3086100" cy="507624"/>
            <a:chOff x="0" y="0"/>
            <a:chExt cx="812800" cy="1336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Heroku Add-ons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3766998" y="4165193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3690980" y="1702311"/>
            <a:ext cx="10906040" cy="164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745" spc="37" dirty="0">
                <a:solidFill>
                  <a:srgbClr val="010101"/>
                </a:solidFill>
                <a:latin typeface="Archivo Black"/>
              </a:rPr>
              <a:t>HEROKU’S SERVICES</a:t>
            </a:r>
          </a:p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endParaRPr lang="en-US" sz="4745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640360" y="6250170"/>
            <a:ext cx="2722103" cy="162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510" spc="148" dirty="0">
                <a:solidFill>
                  <a:srgbClr val="231F20"/>
                </a:solidFill>
                <a:latin typeface="Montserrat Light Bold"/>
              </a:rPr>
              <a:t> It supports several languages, including Ruby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 dirty="0">
                <a:solidFill>
                  <a:srgbClr val="231F20"/>
                </a:solidFill>
                <a:latin typeface="Montserrat Light Bold"/>
              </a:rPr>
              <a:t> Java, Node.js, Scala, Clojure, Python, PHP, and Go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45184" y="6250170"/>
            <a:ext cx="2722103" cy="106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510" spc="148" dirty="0">
                <a:solidFill>
                  <a:srgbClr val="231F20"/>
                </a:solidFill>
                <a:latin typeface="Montserrat Light Bold"/>
              </a:rPr>
              <a:t>Heroku offers managed data services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endParaRPr lang="en-US" sz="1510" spc="148" dirty="0">
              <a:solidFill>
                <a:srgbClr val="231F20"/>
              </a:solidFill>
              <a:latin typeface="Montserrat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45609" y="6250170"/>
            <a:ext cx="2722103" cy="107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Heroku’s developer tools simplify every step of the development process.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50433" y="6250170"/>
            <a:ext cx="2722103" cy="13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These are third-party cloud services that provide additional functionality to Heroku applications.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3034338"/>
            <a:chOff x="0" y="0"/>
            <a:chExt cx="840066" cy="7991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799167"/>
            </a:xfrm>
            <a:custGeom>
              <a:avLst/>
              <a:gdLst/>
              <a:ahLst/>
              <a:cxnLst/>
              <a:rect l="l" t="t" r="r" b="b"/>
              <a:pathLst>
                <a:path w="840066" h="7991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738487"/>
                  </a:lnTo>
                  <a:cubicBezTo>
                    <a:pt x="840066" y="772000"/>
                    <a:pt x="812899" y="799167"/>
                    <a:pt x="779386" y="799167"/>
                  </a:cubicBezTo>
                  <a:lnTo>
                    <a:pt x="60680" y="799167"/>
                  </a:lnTo>
                  <a:cubicBezTo>
                    <a:pt x="27168" y="799167"/>
                    <a:pt x="0" y="772000"/>
                    <a:pt x="0" y="738487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818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4271687"/>
            <a:chOff x="0" y="0"/>
            <a:chExt cx="840066" cy="11250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1125053"/>
            </a:xfrm>
            <a:custGeom>
              <a:avLst/>
              <a:gdLst/>
              <a:ahLst/>
              <a:cxnLst/>
              <a:rect l="l" t="t" r="r" b="b"/>
              <a:pathLst>
                <a:path w="840066" h="1125053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064373"/>
                  </a:lnTo>
                  <a:cubicBezTo>
                    <a:pt x="840066" y="1097886"/>
                    <a:pt x="812899" y="1125053"/>
                    <a:pt x="779386" y="1125053"/>
                  </a:cubicBezTo>
                  <a:lnTo>
                    <a:pt x="60680" y="1125053"/>
                  </a:lnTo>
                  <a:cubicBezTo>
                    <a:pt x="27168" y="1125053"/>
                    <a:pt x="0" y="1097886"/>
                    <a:pt x="0" y="1064373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1144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5682323"/>
            <a:chOff x="0" y="0"/>
            <a:chExt cx="840066" cy="14965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1496579"/>
            </a:xfrm>
            <a:custGeom>
              <a:avLst/>
              <a:gdLst/>
              <a:ahLst/>
              <a:cxnLst/>
              <a:rect l="l" t="t" r="r" b="b"/>
              <a:pathLst>
                <a:path w="840066" h="1496579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435898"/>
                  </a:lnTo>
                  <a:cubicBezTo>
                    <a:pt x="840066" y="1469411"/>
                    <a:pt x="812899" y="1496579"/>
                    <a:pt x="779386" y="1496579"/>
                  </a:cubicBezTo>
                  <a:lnTo>
                    <a:pt x="60680" y="1496579"/>
                  </a:lnTo>
                  <a:cubicBezTo>
                    <a:pt x="27168" y="1496579"/>
                    <a:pt x="0" y="1469411"/>
                    <a:pt x="0" y="1435898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1515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045" y="1988135"/>
            <a:ext cx="8616655" cy="315536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466432" y="8594652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7" y="0"/>
                </a:lnTo>
                <a:lnTo>
                  <a:pt x="1105277" y="1327296"/>
                </a:lnTo>
                <a:lnTo>
                  <a:pt x="0" y="1327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108006" y="2227167"/>
            <a:ext cx="7692734" cy="258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WHERE HEROKU FITS INTO CLOUD COMPUTING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13767" y="7703045"/>
            <a:ext cx="2810608" cy="73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PlatForm As A Service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42800" y="6467330"/>
            <a:ext cx="2629427" cy="36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Free Service  Mode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49773" y="5105400"/>
            <a:ext cx="2629427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487</Words>
  <Application>Microsoft Office PowerPoint</Application>
  <PresentationFormat>Custom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Archivo Black</vt:lpstr>
      <vt:lpstr>Calibri</vt:lpstr>
      <vt:lpstr>Arial</vt:lpstr>
      <vt:lpstr>Montserrat Light Bold</vt:lpstr>
      <vt:lpstr>Montserrat Classic Bold</vt:lpstr>
      <vt:lpstr>Montserrat Classic</vt:lpstr>
      <vt:lpstr>Montserrat Light</vt:lpstr>
      <vt:lpstr>Open Sauce</vt:lpstr>
      <vt:lpstr>Open Sauce Bold</vt:lpstr>
      <vt:lpstr>Bukhari Script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Vikram Biradar</cp:lastModifiedBy>
  <cp:revision>7</cp:revision>
  <dcterms:created xsi:type="dcterms:W3CDTF">2006-08-16T00:00:00Z</dcterms:created>
  <dcterms:modified xsi:type="dcterms:W3CDTF">2023-10-23T05:04:29Z</dcterms:modified>
  <dc:identifier>DAFx5Tf7mzA</dc:identifier>
</cp:coreProperties>
</file>